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361" r:id="rId2"/>
    <p:sldId id="363" r:id="rId3"/>
    <p:sldId id="366" r:id="rId4"/>
    <p:sldId id="367" r:id="rId5"/>
    <p:sldId id="368" r:id="rId6"/>
    <p:sldId id="364" r:id="rId7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9900"/>
    <a:srgbClr val="F6B704"/>
    <a:srgbClr val="CC00CC"/>
    <a:srgbClr val="000000"/>
    <a:srgbClr val="0099FF"/>
    <a:srgbClr val="0000FF"/>
    <a:srgbClr val="E671EF"/>
    <a:srgbClr val="6BD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24" autoAdjust="0"/>
    <p:restoredTop sz="94681" autoAdjust="0"/>
  </p:normalViewPr>
  <p:slideViewPr>
    <p:cSldViewPr>
      <p:cViewPr varScale="1">
        <p:scale>
          <a:sx n="88" d="100"/>
          <a:sy n="88" d="100"/>
        </p:scale>
        <p:origin x="132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23974" y="1284003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</a:t>
            </a: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/>
          <p:cNvSpPr txBox="1"/>
          <p:nvPr/>
        </p:nvSpPr>
        <p:spPr>
          <a:xfrm>
            <a:off x="395536" y="4703456"/>
            <a:ext cx="8369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Rosa Maria Milazzo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II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Programmazione per gli interventi in materia di istruzione scolastica, universitaria e post-universitaria 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dell'istruzione e della formazione professionale 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02825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5.a</a:t>
            </a:r>
            <a:r>
              <a:rPr kumimoji="0" lang="it-IT" i="0" u="none" strike="noStrike" cap="none" normalizeH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 </a:t>
            </a:r>
            <a:r>
              <a:rPr kumimoji="0" lang="it-IT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dell’</a:t>
            </a:r>
            <a:r>
              <a:rPr kumimoji="0" lang="it-IT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lvl="0" algn="ctr" eaLnBrk="1" hangingPunct="1"/>
            <a:r>
              <a:rPr lang="it-IT" dirty="0" smtClean="0">
                <a:cs typeface="Arial" panose="020B0604020202020204" pitchFamily="34" charset="0"/>
              </a:rPr>
              <a:t>Avviso n. 27/2019 - PROGETTO GIOVANI 4.0</a:t>
            </a:r>
            <a:endParaRPr kumimoji="0" lang="it-IT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633539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37499" y="111936"/>
            <a:ext cx="8880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66CC"/>
                </a:solidFill>
              </a:rPr>
              <a:t>AVVISO n. 27/2019 - PROGETTO GIOVANI 4.0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301872" y="5671550"/>
            <a:ext cx="4658972" cy="37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it-IT" sz="1500" b="0" dirty="0" smtClean="0">
                <a:cs typeface="Arial" panose="020B0604020202020204" pitchFamily="34" charset="0"/>
              </a:rPr>
              <a:t>€ 6.700.000,00 suddivisi su tre differenti sezioni </a:t>
            </a:r>
            <a:endParaRPr kumimoji="0" lang="it-IT" sz="1500" b="0" i="0" u="none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79513" y="1269424"/>
            <a:ext cx="8784976" cy="111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just" eaLnBrk="1" hangingPunct="1"/>
            <a:r>
              <a:rPr lang="it-IT" sz="1600" b="0" dirty="0">
                <a:cs typeface="Arial" panose="020B0604020202020204" pitchFamily="34" charset="0"/>
              </a:rPr>
              <a:t>L’Avviso </a:t>
            </a:r>
            <a:r>
              <a:rPr lang="it-IT" sz="1600" b="0" dirty="0" smtClean="0">
                <a:cs typeface="Arial" panose="020B0604020202020204" pitchFamily="34" charset="0"/>
              </a:rPr>
              <a:t>- Progetto </a:t>
            </a:r>
            <a:r>
              <a:rPr lang="it-IT" sz="1600" b="0" dirty="0">
                <a:cs typeface="Arial" panose="020B0604020202020204" pitchFamily="34" charset="0"/>
              </a:rPr>
              <a:t>Giovani 4.0 </a:t>
            </a:r>
            <a:r>
              <a:rPr lang="it-IT" sz="1600" b="0" dirty="0" smtClean="0">
                <a:cs typeface="Arial" panose="020B0604020202020204" pitchFamily="34" charset="0"/>
              </a:rPr>
              <a:t>contribuisce all’</a:t>
            </a:r>
            <a:r>
              <a:rPr lang="it-IT" sz="1600" dirty="0" smtClean="0">
                <a:cs typeface="Arial" panose="020B0604020202020204" pitchFamily="34" charset="0"/>
              </a:rPr>
              <a:t>accrescimento delle </a:t>
            </a:r>
            <a:r>
              <a:rPr lang="it-IT" sz="1600" dirty="0">
                <a:cs typeface="Arial" panose="020B0604020202020204" pitchFamily="34" charset="0"/>
              </a:rPr>
              <a:t>competenze dei giovani siciliani nel campo dell’alta formazione post laurea, ma anche in quello linguistico e del conseguimento di licenze, patenti e brevetti</a:t>
            </a:r>
            <a:r>
              <a:rPr lang="it-IT" sz="1600" b="0" dirty="0">
                <a:cs typeface="Arial" panose="020B0604020202020204" pitchFamily="34" charset="0"/>
              </a:rPr>
              <a:t>, </a:t>
            </a:r>
            <a:r>
              <a:rPr lang="it-IT" sz="1600" b="0" dirty="0" smtClean="0">
                <a:cs typeface="Arial" panose="020B0604020202020204" pitchFamily="34" charset="0"/>
              </a:rPr>
              <a:t>al fine di sostenere </a:t>
            </a:r>
            <a:r>
              <a:rPr lang="it-IT" sz="1600" b="0" dirty="0">
                <a:cs typeface="Arial" panose="020B0604020202020204" pitchFamily="34" charset="0"/>
              </a:rPr>
              <a:t>le opportunità d’inserimento lavorativo in un mercato del lavoro la cui </a:t>
            </a:r>
            <a:r>
              <a:rPr lang="it-IT" sz="1600" b="0" dirty="0" smtClean="0">
                <a:cs typeface="Arial" panose="020B0604020202020204" pitchFamily="34" charset="0"/>
              </a:rPr>
              <a:t>cifra è </a:t>
            </a:r>
            <a:r>
              <a:rPr lang="it-IT" sz="1600" b="0" dirty="0">
                <a:cs typeface="Arial" panose="020B0604020202020204" pitchFamily="34" charset="0"/>
              </a:rPr>
              <a:t>quella della conoscenza di alto livello e del confronto sempre più marcato con realtà professionali e produttive di altri paesi.  </a:t>
            </a:r>
          </a:p>
        </p:txBody>
      </p:sp>
      <p:sp>
        <p:nvSpPr>
          <p:cNvPr id="17" name="Freeform 17"/>
          <p:cNvSpPr/>
          <p:nvPr/>
        </p:nvSpPr>
        <p:spPr>
          <a:xfrm>
            <a:off x="395536" y="2956623"/>
            <a:ext cx="1620000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500" b="1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OBIETTIVI PRINCIPALI</a:t>
            </a:r>
            <a:endParaRPr lang="it-IT" sz="1500" b="1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418403" y="4078554"/>
            <a:ext cx="1620000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DESTINATARI</a:t>
            </a:r>
          </a:p>
        </p:txBody>
      </p:sp>
      <p:sp>
        <p:nvSpPr>
          <p:cNvPr id="24" name="Freeform 17"/>
          <p:cNvSpPr/>
          <p:nvPr/>
        </p:nvSpPr>
        <p:spPr>
          <a:xfrm>
            <a:off x="416443" y="5589240"/>
            <a:ext cx="1620000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DOTAZIONE </a:t>
            </a:r>
            <a:r>
              <a:rPr lang="it-IT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FINANZIARIA</a:t>
            </a:r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292771" y="2564904"/>
            <a:ext cx="6222057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500" b="0" dirty="0">
                <a:cs typeface="Arial" panose="020B0604020202020204" pitchFamily="34" charset="0"/>
              </a:rPr>
              <a:t>F</a:t>
            </a:r>
            <a:r>
              <a:rPr lang="it-IT" sz="1500" b="0" dirty="0" smtClean="0">
                <a:cs typeface="Arial" panose="020B0604020202020204" pitchFamily="34" charset="0"/>
              </a:rPr>
              <a:t>acilitare </a:t>
            </a:r>
            <a:r>
              <a:rPr lang="it-IT" sz="1500" b="0" dirty="0">
                <a:cs typeface="Arial" panose="020B0604020202020204" pitchFamily="34" charset="0"/>
              </a:rPr>
              <a:t>l’inserimento o il reinserimento qualificato nel mercato del </a:t>
            </a:r>
            <a:r>
              <a:rPr lang="it-IT" sz="1500" b="0" dirty="0" smtClean="0">
                <a:cs typeface="Arial" panose="020B0604020202020204" pitchFamily="34" charset="0"/>
              </a:rPr>
              <a:t>lavoro </a:t>
            </a:r>
            <a:endParaRPr lang="it-IT" sz="1500" b="0" dirty="0">
              <a:cs typeface="Arial" panose="020B0604020202020204" pitchFamily="34" charset="0"/>
            </a:endParaRPr>
          </a:p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500" b="0" dirty="0">
                <a:cs typeface="Arial" panose="020B0604020202020204" pitchFamily="34" charset="0"/>
              </a:rPr>
              <a:t>C</a:t>
            </a:r>
            <a:r>
              <a:rPr lang="it-IT" sz="1500" b="0" dirty="0" smtClean="0">
                <a:cs typeface="Arial" panose="020B0604020202020204" pitchFamily="34" charset="0"/>
              </a:rPr>
              <a:t>ontribuire </a:t>
            </a:r>
            <a:r>
              <a:rPr lang="it-IT" sz="1500" b="0" dirty="0">
                <a:cs typeface="Arial" panose="020B0604020202020204" pitchFamily="34" charset="0"/>
              </a:rPr>
              <a:t>al miglioramento delle conoscenze e delle capacità anche per l’esercizio dell’attività lavorativa </a:t>
            </a:r>
            <a:r>
              <a:rPr lang="it-IT" sz="1500" b="0" dirty="0" smtClean="0">
                <a:cs typeface="Arial" panose="020B0604020202020204" pitchFamily="34" charset="0"/>
              </a:rPr>
              <a:t> </a:t>
            </a:r>
          </a:p>
          <a:p>
            <a:pPr marL="285750" indent="-285750" algn="just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500" b="0" dirty="0">
                <a:cs typeface="Arial" panose="020B0604020202020204" pitchFamily="34" charset="0"/>
              </a:rPr>
              <a:t>I</a:t>
            </a:r>
            <a:r>
              <a:rPr lang="it-IT" sz="1500" b="0" dirty="0" smtClean="0">
                <a:cs typeface="Arial" panose="020B0604020202020204" pitchFamily="34" charset="0"/>
              </a:rPr>
              <a:t>ncentivare </a:t>
            </a:r>
            <a:r>
              <a:rPr lang="it-IT" sz="1500" b="0" dirty="0">
                <a:cs typeface="Arial" panose="020B0604020202020204" pitchFamily="34" charset="0"/>
              </a:rPr>
              <a:t>il diritto all’alta formazione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286373" y="4012322"/>
            <a:ext cx="6533777" cy="7848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500" b="0" dirty="0"/>
              <a:t>G</a:t>
            </a:r>
            <a:r>
              <a:rPr lang="it-IT" sz="1500" b="0" dirty="0" smtClean="0"/>
              <a:t>iovani </a:t>
            </a:r>
            <a:r>
              <a:rPr lang="it-IT" sz="1500" b="0" dirty="0"/>
              <a:t>di età compresa tra i 18 e i 36 anni </a:t>
            </a:r>
            <a:r>
              <a:rPr lang="it-IT" sz="1500" b="0" dirty="0" smtClean="0"/>
              <a:t>non </a:t>
            </a:r>
            <a:r>
              <a:rPr lang="it-IT" sz="1500" b="0" dirty="0"/>
              <a:t>compiuti, residenti in </a:t>
            </a:r>
            <a:r>
              <a:rPr lang="it-IT" sz="1500" b="0" dirty="0" smtClean="0"/>
              <a:t>Sicilia da almeno 2 anni o nati in Sicilia e trasferito la residenza da non oltre un anno</a:t>
            </a:r>
            <a:endParaRPr lang="it-IT" sz="1500" b="0" dirty="0"/>
          </a:p>
        </p:txBody>
      </p:sp>
      <p:sp>
        <p:nvSpPr>
          <p:cNvPr id="28" name="Freeform 17"/>
          <p:cNvSpPr/>
          <p:nvPr/>
        </p:nvSpPr>
        <p:spPr>
          <a:xfrm>
            <a:off x="416443" y="4870642"/>
            <a:ext cx="1620000" cy="540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STRUMENTO OPERATIVO</a:t>
            </a:r>
          </a:p>
        </p:txBody>
      </p:sp>
      <p:sp>
        <p:nvSpPr>
          <p:cNvPr id="30" name="Rettangolo 29"/>
          <p:cNvSpPr/>
          <p:nvPr/>
        </p:nvSpPr>
        <p:spPr>
          <a:xfrm>
            <a:off x="2297196" y="4876418"/>
            <a:ext cx="6531180" cy="7848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500" b="0" dirty="0" smtClean="0"/>
              <a:t>Sovvenzione </a:t>
            </a:r>
            <a:r>
              <a:rPr lang="it-IT" sz="1500" b="0" dirty="0"/>
              <a:t>diretta a singoli destinatari, in modalità </a:t>
            </a:r>
            <a:r>
              <a:rPr lang="it-IT" sz="1500" b="0" i="1" dirty="0" smtClean="0"/>
              <a:t>Voucher</a:t>
            </a:r>
            <a:r>
              <a:rPr lang="it-IT" sz="1500" b="0" dirty="0"/>
              <a:t>, finalizzata al rimborso totale o parziale delle spese di iscrizione per il conseguimento del titolo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342262" y="190801"/>
            <a:ext cx="8238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PROGETTO GIOVANI 4.0 AZIONI – SEZIONE A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174333" y="2276872"/>
            <a:ext cx="6196877" cy="4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/>
            <a:r>
              <a:rPr lang="it-IT" sz="1600" i="1" dirty="0" smtClean="0"/>
              <a:t>Voucher</a:t>
            </a:r>
            <a:r>
              <a:rPr kumimoji="0" lang="it-IT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 per la partecipazione a Master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 Universitari di I e II livello </a:t>
            </a:r>
            <a:r>
              <a:rPr kumimoji="0" lang="it-IT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e corsi di perfezionamento </a:t>
            </a:r>
            <a:r>
              <a:rPr kumimoji="0" lang="it-IT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post-lauream</a:t>
            </a: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 AFAM</a:t>
            </a:r>
          </a:p>
        </p:txBody>
      </p:sp>
      <p:sp>
        <p:nvSpPr>
          <p:cNvPr id="26" name="Freeform 17"/>
          <p:cNvSpPr/>
          <p:nvPr/>
        </p:nvSpPr>
        <p:spPr>
          <a:xfrm>
            <a:off x="423398" y="2280995"/>
            <a:ext cx="1656000" cy="504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AZIONE</a:t>
            </a:r>
            <a:r>
              <a:rPr kumimoji="0" lang="it-IT" sz="1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FINANZIABILE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Freeform 17"/>
          <p:cNvSpPr/>
          <p:nvPr/>
        </p:nvSpPr>
        <p:spPr>
          <a:xfrm>
            <a:off x="423398" y="4725144"/>
            <a:ext cx="1656000" cy="504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DOTAZIONE FINANZIARIA</a:t>
            </a: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2174333" y="4745430"/>
            <a:ext cx="3219243" cy="49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/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anose="020B0604020202020204" pitchFamily="34" charset="0"/>
              </a:rPr>
              <a:t>€ </a:t>
            </a:r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3.500.000,00 </a:t>
            </a: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092218" y="5474287"/>
            <a:ext cx="60081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L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aureati 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che non abbiano compiuto il 36° anno</a:t>
            </a:r>
            <a:r>
              <a:rPr lang="it-IT" sz="1600" b="0" dirty="0">
                <a:solidFill>
                  <a:prstClr val="black"/>
                </a:solidFill>
                <a:cs typeface="Arial" panose="020B0604020202020204" pitchFamily="34" charset="0"/>
              </a:rPr>
              <a:t> di età</a:t>
            </a:r>
          </a:p>
        </p:txBody>
      </p:sp>
      <p:sp>
        <p:nvSpPr>
          <p:cNvPr id="14" name="Freeform 17"/>
          <p:cNvSpPr/>
          <p:nvPr/>
        </p:nvSpPr>
        <p:spPr>
          <a:xfrm>
            <a:off x="423398" y="5373216"/>
            <a:ext cx="1656000" cy="504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DESTINATARI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Freeform 17"/>
          <p:cNvSpPr/>
          <p:nvPr/>
        </p:nvSpPr>
        <p:spPr>
          <a:xfrm>
            <a:off x="423398" y="3542984"/>
            <a:ext cx="1656000" cy="504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OBIETTIVI SPECIFICI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2148507" y="3284984"/>
            <a:ext cx="6222703" cy="10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285750" lvl="0" indent="-285750" eaLnBrk="1" hangingPunct="1">
              <a:buFont typeface="Wingdings" panose="05000000000000000000" pitchFamily="2" charset="2"/>
              <a:buChar char="§"/>
            </a:pP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stimolare 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l’accesso e la permanenza dei giovani capaci </a:t>
            </a:r>
            <a:r>
              <a:rPr lang="it-IT" sz="1600" b="0" dirty="0">
                <a:solidFill>
                  <a:prstClr val="black"/>
                </a:solidFill>
                <a:cs typeface="Arial" panose="020B0604020202020204" pitchFamily="34" charset="0"/>
              </a:rPr>
              <a:t>e meritevoli nel circuito dell’alta </a:t>
            </a:r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formazione</a:t>
            </a:r>
          </a:p>
          <a:p>
            <a:pPr marL="285750" lvl="0" indent="-285750" algn="just" eaLnBrk="1" hangingPunct="1">
              <a:buFont typeface="Wingdings" panose="05000000000000000000" pitchFamily="2" charset="2"/>
              <a:buChar char="§"/>
            </a:pP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contribuire 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a rafforzare le competenze di studio e di ricerca </a:t>
            </a:r>
            <a:r>
              <a:rPr lang="it-IT" sz="1600" b="0" dirty="0">
                <a:solidFill>
                  <a:prstClr val="black"/>
                </a:solidFill>
                <a:cs typeface="Arial" panose="020B0604020202020204" pitchFamily="34" charset="0"/>
              </a:rPr>
              <a:t>degli studenti siciliani impegnati in percorsi di alta formazione attraverso il confronto con realtà formative di eccellenza, sia italiane che di altri paesi dell’Unione </a:t>
            </a:r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Europea</a:t>
            </a:r>
            <a:endParaRPr lang="it-IT" sz="1600" b="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260049"/>
            <a:ext cx="8280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L’intervento intende 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sostenere 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il diritto all’Alta Formazione, agevolando le scelte individuali di soggetti meritevoli attraverso l’erogazione di 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voucher.</a:t>
            </a:r>
            <a:endParaRPr lang="en-US" sz="1600" b="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16356" y="56579"/>
            <a:ext cx="8238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PROGETTO GIOVANI </a:t>
            </a:r>
            <a:r>
              <a:rPr lang="it-IT" dirty="0">
                <a:solidFill>
                  <a:srgbClr val="0066CC"/>
                </a:solidFill>
              </a:rPr>
              <a:t>4.0 AZIONI – </a:t>
            </a:r>
            <a:r>
              <a:rPr lang="it-IT" dirty="0" smtClean="0">
                <a:solidFill>
                  <a:srgbClr val="0066CC"/>
                </a:solidFill>
              </a:rPr>
              <a:t>SEZIONE B 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339752" y="2572667"/>
            <a:ext cx="6480720" cy="71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Voucher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per il </a:t>
            </a: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conseguimento di una certificazione internazionale di lingua </a:t>
            </a:r>
            <a:r>
              <a:rPr kumimoji="0" lang="it-IT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estera</a:t>
            </a: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2289983" y="4145677"/>
            <a:ext cx="3219243" cy="54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/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€ 1.200.000,00</a:t>
            </a: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233951" y="5029511"/>
            <a:ext cx="56047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G</a:t>
            </a:r>
            <a:r>
              <a:rPr lang="it-IT" sz="1600" dirty="0" smtClean="0">
                <a:solidFill>
                  <a:prstClr val="black"/>
                </a:solidFill>
                <a:cs typeface="Arial" panose="020B0604020202020204" pitchFamily="34" charset="0"/>
              </a:rPr>
              <a:t>iovani </a:t>
            </a:r>
            <a:r>
              <a:rPr lang="it-IT" sz="1600" dirty="0">
                <a:solidFill>
                  <a:prstClr val="black"/>
                </a:solidFill>
                <a:cs typeface="Arial" panose="020B0604020202020204" pitchFamily="34" charset="0"/>
              </a:rPr>
              <a:t>in età compresa tra i 18 e i 36 anni </a:t>
            </a:r>
            <a:r>
              <a:rPr lang="it-IT" sz="1600" b="0" dirty="0">
                <a:solidFill>
                  <a:prstClr val="black"/>
                </a:solidFill>
                <a:cs typeface="Arial" panose="020B0604020202020204" pitchFamily="34" charset="0"/>
              </a:rPr>
              <a:t>non compiuti</a:t>
            </a:r>
          </a:p>
        </p:txBody>
      </p:sp>
      <p:sp>
        <p:nvSpPr>
          <p:cNvPr id="3" name="Rettangolo 2"/>
          <p:cNvSpPr/>
          <p:nvPr/>
        </p:nvSpPr>
        <p:spPr>
          <a:xfrm>
            <a:off x="2339752" y="3384361"/>
            <a:ext cx="61744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Ampliare </a:t>
            </a:r>
            <a:r>
              <a:rPr lang="it-IT" sz="1600" dirty="0">
                <a:ea typeface="Times New Roman" panose="02020603050405020304" pitchFamily="18" charset="0"/>
                <a:cs typeface="Arial" panose="020B0604020202020204" pitchFamily="34" charset="0"/>
              </a:rPr>
              <a:t>il bacino di professionalità a cui le imprese possono attingere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per migliorare la loro competitività e capacità innovativa</a:t>
            </a:r>
            <a:endParaRPr lang="it-IT" sz="1600" b="0" dirty="0"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530041" y="2564904"/>
            <a:ext cx="1620000" cy="576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AZIONE</a:t>
            </a:r>
            <a:r>
              <a:rPr kumimoji="0" lang="it-IT" sz="1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FINANZIABILE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Freeform 17"/>
          <p:cNvSpPr/>
          <p:nvPr/>
        </p:nvSpPr>
        <p:spPr>
          <a:xfrm>
            <a:off x="530361" y="4130223"/>
            <a:ext cx="1619680" cy="576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DOTAZIONE FINANZIARIA</a:t>
            </a:r>
          </a:p>
        </p:txBody>
      </p:sp>
      <p:sp>
        <p:nvSpPr>
          <p:cNvPr id="23" name="Freeform 17"/>
          <p:cNvSpPr/>
          <p:nvPr/>
        </p:nvSpPr>
        <p:spPr>
          <a:xfrm>
            <a:off x="521719" y="4886295"/>
            <a:ext cx="1620000" cy="576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DESTINATARI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Freeform 17"/>
          <p:cNvSpPr/>
          <p:nvPr/>
        </p:nvSpPr>
        <p:spPr>
          <a:xfrm>
            <a:off x="530361" y="3338135"/>
            <a:ext cx="1619680" cy="576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OBIETTIVI SPECIFICI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32703" y="1476073"/>
            <a:ext cx="81157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600" b="0" dirty="0"/>
              <a:t>L’intervento </a:t>
            </a:r>
            <a:r>
              <a:rPr lang="it-IT" sz="1600" b="0" dirty="0" smtClean="0"/>
              <a:t>intende </a:t>
            </a:r>
            <a:r>
              <a:rPr lang="it-IT" sz="1600" b="0" dirty="0"/>
              <a:t>incentivare l’</a:t>
            </a:r>
            <a:r>
              <a:rPr lang="it-IT" sz="1600" dirty="0"/>
              <a:t>acquisizione di una certificazione linguistica riconosciuta a livello </a:t>
            </a:r>
            <a:r>
              <a:rPr lang="it-IT" sz="1600" dirty="0" smtClean="0"/>
              <a:t>internazionale</a:t>
            </a:r>
            <a:r>
              <a:rPr lang="it-IT" sz="1600" b="0" dirty="0" smtClean="0"/>
              <a:t> </a:t>
            </a:r>
            <a:r>
              <a:rPr lang="it-IT" sz="1600" b="0" dirty="0"/>
              <a:t>da parte di giovani </a:t>
            </a:r>
            <a:r>
              <a:rPr lang="it-IT" sz="1600" b="0" dirty="0" smtClean="0"/>
              <a:t>siciliani.</a:t>
            </a:r>
            <a:endParaRPr lang="en-US" sz="1600" b="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4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400501" y="105765"/>
            <a:ext cx="8238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PROGETTO GIOVANI 4.0 AZIONI:</a:t>
            </a:r>
            <a:r>
              <a:rPr kumimoji="0" lang="it-IT" sz="2400" b="1" i="0" u="none" strike="noStrike" kern="1200" cap="none" spc="0" normalizeH="0" noProof="0" dirty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SEZIONE C</a:t>
            </a: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284321" y="2599323"/>
            <a:ext cx="6480720" cy="54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it-IT" sz="160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Voucher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anose="020B0604020202020204" pitchFamily="34" charset="0"/>
              </a:rPr>
              <a:t>per il conseguimento di licenze-patenti-brevetti</a:t>
            </a: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2222405" y="4365240"/>
            <a:ext cx="3219243" cy="52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/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€ 2.000.000,00 </a:t>
            </a:r>
            <a:endParaRPr kumimoji="0" lang="it-IT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222404" y="5209535"/>
            <a:ext cx="61660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it-IT" sz="1600" b="0" dirty="0">
                <a:solidFill>
                  <a:prstClr val="black"/>
                </a:solidFill>
                <a:cs typeface="Arial" panose="020B0604020202020204" pitchFamily="34" charset="0"/>
              </a:rPr>
              <a:t>G</a:t>
            </a:r>
            <a:r>
              <a:rPr lang="it-IT" sz="1600" b="0" dirty="0" smtClean="0">
                <a:solidFill>
                  <a:prstClr val="black"/>
                </a:solidFill>
                <a:cs typeface="Arial" panose="020B0604020202020204" pitchFamily="34" charset="0"/>
              </a:rPr>
              <a:t>iovani </a:t>
            </a:r>
            <a:r>
              <a:rPr lang="it-IT" sz="1600" b="0" dirty="0">
                <a:solidFill>
                  <a:prstClr val="black"/>
                </a:solidFill>
                <a:cs typeface="Arial" panose="020B0604020202020204" pitchFamily="34" charset="0"/>
              </a:rPr>
              <a:t>in età compresa tra i 18 e i 36 anni non compiuti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2284321" y="3322573"/>
            <a:ext cx="65358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cs typeface="Arial" panose="020B0604020202020204" pitchFamily="34" charset="0"/>
              </a:rPr>
              <a:t>Assicurare </a:t>
            </a:r>
            <a:r>
              <a:rPr lang="it-IT" sz="1600" dirty="0">
                <a:cs typeface="Arial" panose="020B0604020202020204" pitchFamily="34" charset="0"/>
              </a:rPr>
              <a:t>una crescita qualitativa del capitale umano</a:t>
            </a:r>
            <a:r>
              <a:rPr lang="it-IT" sz="1600" b="0" dirty="0">
                <a:cs typeface="Arial" panose="020B0604020202020204" pitchFamily="34" charset="0"/>
              </a:rPr>
              <a:t>, contribuendo ad ampliare il bacino di professionalità a cui le imprese posso attingere per migliorare la loro competitività e capacità innovativa</a:t>
            </a:r>
            <a:endParaRPr lang="it-IT" sz="1600" b="0" dirty="0" smtClean="0"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341468" y="2527315"/>
            <a:ext cx="1764000" cy="612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AZIONE</a:t>
            </a:r>
            <a:r>
              <a:rPr kumimoji="0" lang="it-IT" sz="16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FINANZIABILE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Freeform 17"/>
          <p:cNvSpPr/>
          <p:nvPr/>
        </p:nvSpPr>
        <p:spPr>
          <a:xfrm>
            <a:off x="333146" y="5121256"/>
            <a:ext cx="1764000" cy="612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DESTINATARI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Freeform 17"/>
          <p:cNvSpPr/>
          <p:nvPr/>
        </p:nvSpPr>
        <p:spPr>
          <a:xfrm>
            <a:off x="341788" y="3394581"/>
            <a:ext cx="1764000" cy="612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marL="0" marR="0" lvl="0" indent="0" algn="l" defTabSz="533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OBIETTIVI SPECIFICI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Freeform 17"/>
          <p:cNvSpPr/>
          <p:nvPr/>
        </p:nvSpPr>
        <p:spPr>
          <a:xfrm>
            <a:off x="341468" y="4365240"/>
            <a:ext cx="1764000" cy="612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DOTAZIONE FINANZIARIA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67544" y="1404065"/>
            <a:ext cx="81157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600" b="0" dirty="0"/>
              <a:t> L’intervento è finalizzato al </a:t>
            </a:r>
            <a:r>
              <a:rPr lang="it-IT" sz="1600" dirty="0"/>
              <a:t>rafforzamento e </a:t>
            </a:r>
            <a:r>
              <a:rPr lang="it-IT" sz="1600" dirty="0" smtClean="0"/>
              <a:t>allo sviluppo </a:t>
            </a:r>
            <a:r>
              <a:rPr lang="it-IT" sz="1600" dirty="0"/>
              <a:t>di nuove </a:t>
            </a:r>
            <a:r>
              <a:rPr lang="it-IT" sz="1600" dirty="0" smtClean="0"/>
              <a:t>competenze</a:t>
            </a:r>
            <a:r>
              <a:rPr lang="it-IT" sz="1600" b="0" dirty="0" smtClean="0"/>
              <a:t>, </a:t>
            </a:r>
            <a:r>
              <a:rPr lang="it-IT" sz="1600" b="0" dirty="0"/>
              <a:t>che rispondono al fabbisogno del sistema </a:t>
            </a:r>
            <a:r>
              <a:rPr lang="it-IT" sz="1600" b="0" dirty="0" smtClean="0"/>
              <a:t>produttivo e competitivo. </a:t>
            </a:r>
            <a:endParaRPr lang="en-US" sz="1600" b="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5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 </a:t>
            </a: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Programma Operativo </a:t>
            </a:r>
            <a:endParaRPr lang="it-IT" dirty="0" smtClean="0">
              <a:solidFill>
                <a:srgbClr val="0070C0"/>
              </a:solidFill>
              <a:latin typeface="+mj-lt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</a:t>
            </a:r>
            <a:r>
              <a:rPr lang="it-IT" sz="280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Grazie per l’attenzione </a:t>
            </a:r>
          </a:p>
          <a:p>
            <a:endParaRPr lang="it-IT" dirty="0"/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15" y="6088559"/>
            <a:ext cx="3024336" cy="758257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24475" y="4230402"/>
            <a:ext cx="84497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Rosa Maria Milazzo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II Programmazione per gli interventi in materia di istruzione scolastica, universitaria e post-universitaria 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dell'istruzione e della formazione professionale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688632" y="617529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4360</TotalTime>
  <Words>568</Words>
  <Application>Microsoft Office PowerPoint</Application>
  <PresentationFormat>Presentazione su schermo (4:3)</PresentationFormat>
  <Paragraphs>61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ＭＳ Ｐゴシック</vt:lpstr>
      <vt:lpstr>SimSun</vt:lpstr>
      <vt:lpstr>Arial</vt:lpstr>
      <vt:lpstr>Arial Black</vt:lpstr>
      <vt:lpstr>Calibri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594</cp:revision>
  <dcterms:created xsi:type="dcterms:W3CDTF">2007-03-15T14:10:26Z</dcterms:created>
  <dcterms:modified xsi:type="dcterms:W3CDTF">2019-06-24T14:14:34Z</dcterms:modified>
</cp:coreProperties>
</file>